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slideLayouts/slideLayout1.xml" ContentType="application/vnd.openxmlformats-officedocument.presentationml.slideLayout+xml"/>
  <Override PartName="/ppt/slideLayouts/_rels/slideLayout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6.jpeg" ContentType="image/jpeg"/>
  <Override PartName="/ppt/media/image5.png" ContentType="image/png"/>
  <Override PartName="/ppt/media/image7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62A4FBBB-52B1-4AAB-B1C4-E441DF45C463}" type="slidenum"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sldNum" idx="4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C56A638-CC54-41CA-9CD7-DE6BC94C8C03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sldNum" idx="5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F7B0039-B079-4DC5-95B7-21C3EC8F1307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sldNum" idx="6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BDD6EF3-801D-4223-AC2F-39E6569E07B6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sldNum" idx="7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4832BEB-CA75-4D5C-BA5D-0456D93D3677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sldNum" idx="8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52F1264F-2B1C-4AE2-93F3-E82C08228D4C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sldNum" idx="9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D1BF0A9-436B-4549-8B86-459CD6F2B9C8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sldNum" idx="10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2FD8345-43BC-4628-99F3-37A225497633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sldNum" idx="11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E2B03CB-F2FF-4D21-9E70-0B04F693E3DB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5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Shape 1"/>
          <p:cNvSpPr/>
          <p:nvPr/>
        </p:nvSpPr>
        <p:spPr>
          <a:xfrm>
            <a:off x="0" y="0"/>
            <a:ext cx="14629680" cy="8232120"/>
          </a:xfrm>
          <a:prstGeom prst="rect">
            <a:avLst/>
          </a:prstGeom>
          <a:solidFill>
            <a:srgbClr val="27252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5680" cy="8232120"/>
          </a:xfrm>
          <a:prstGeom prst="rect">
            <a:avLst/>
          </a:prstGeom>
          <a:ln w="0">
            <a:noFill/>
          </a:ln>
        </p:spPr>
      </p:pic>
      <p:sp>
        <p:nvSpPr>
          <p:cNvPr id="11" name="Text 2"/>
          <p:cNvSpPr/>
          <p:nvPr/>
        </p:nvSpPr>
        <p:spPr>
          <a:xfrm>
            <a:off x="759960" y="557280"/>
            <a:ext cx="7623360" cy="151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5984"/>
              </a:lnSpc>
              <a:tabLst>
                <a:tab algn="l" pos="0"/>
              </a:tabLst>
            </a:pPr>
            <a:r>
              <a:rPr b="1" lang="en-US" sz="4790" spc="-145" strike="noStrike">
                <a:solidFill>
                  <a:srgbClr val="ffffff"/>
                </a:solidFill>
                <a:latin typeface="Inter"/>
                <a:ea typeface="Inter"/>
              </a:rPr>
              <a:t>VEHICLE DAMAGE ASSESSMENT SYSTEM</a:t>
            </a:r>
            <a:endParaRPr b="0" lang="en-IN" sz="47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Text 3"/>
          <p:cNvSpPr/>
          <p:nvPr/>
        </p:nvSpPr>
        <p:spPr>
          <a:xfrm>
            <a:off x="759960" y="2381400"/>
            <a:ext cx="762336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54"/>
              </a:lnSpc>
              <a:tabLst>
                <a:tab algn="l" pos="0"/>
              </a:tabLst>
            </a:pP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" name="Text 4"/>
          <p:cNvSpPr/>
          <p:nvPr/>
        </p:nvSpPr>
        <p:spPr>
          <a:xfrm>
            <a:off x="759960" y="2933640"/>
            <a:ext cx="762336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54"/>
              </a:lnSpc>
              <a:tabLst>
                <a:tab algn="l" pos="0"/>
              </a:tabLst>
            </a:pPr>
            <a:r>
              <a:rPr b="1" lang="en-US" sz="1600" spc="-32" strike="noStrike">
                <a:solidFill>
                  <a:srgbClr val="e5e0df"/>
                </a:solidFill>
                <a:latin typeface="Inter"/>
                <a:ea typeface="Inter"/>
              </a:rPr>
              <a:t>Submitted By :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Text 5"/>
          <p:cNvSpPr/>
          <p:nvPr/>
        </p:nvSpPr>
        <p:spPr>
          <a:xfrm>
            <a:off x="759960" y="3485520"/>
            <a:ext cx="762336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54"/>
              </a:lnSpc>
              <a:tabLst>
                <a:tab algn="l" pos="0"/>
              </a:tabLst>
            </a:pPr>
            <a:r>
              <a:rPr b="0" lang="en-US" sz="1600" spc="-32" strike="noStrike">
                <a:solidFill>
                  <a:srgbClr val="e5e0df"/>
                </a:solidFill>
                <a:latin typeface="Inter"/>
                <a:ea typeface="Inter"/>
              </a:rPr>
              <a:t>K Chirag Nackathaya 4NM20CS083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Text 6"/>
          <p:cNvSpPr/>
          <p:nvPr/>
        </p:nvSpPr>
        <p:spPr>
          <a:xfrm>
            <a:off x="759960" y="4037760"/>
            <a:ext cx="762336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54"/>
              </a:lnSpc>
              <a:tabLst>
                <a:tab algn="l" pos="0"/>
              </a:tabLst>
            </a:pPr>
            <a:r>
              <a:rPr b="0" lang="en-US" sz="1600" spc="-32" strike="noStrike">
                <a:solidFill>
                  <a:srgbClr val="e5e0df"/>
                </a:solidFill>
                <a:latin typeface="Inter"/>
                <a:ea typeface="Inter"/>
              </a:rPr>
              <a:t>Dhanush Poojary       4NM20CS062 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Text 7"/>
          <p:cNvSpPr/>
          <p:nvPr/>
        </p:nvSpPr>
        <p:spPr>
          <a:xfrm>
            <a:off x="759960" y="4590000"/>
            <a:ext cx="762336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54"/>
              </a:lnSpc>
              <a:tabLst>
                <a:tab algn="l" pos="0"/>
              </a:tabLst>
            </a:pPr>
            <a:r>
              <a:rPr b="0" lang="en-US" sz="1600" spc="-32" strike="noStrike">
                <a:solidFill>
                  <a:srgbClr val="e5e0df"/>
                </a:solidFill>
                <a:latin typeface="Inter"/>
                <a:ea typeface="Inter"/>
              </a:rPr>
              <a:t>Gautham Bhandary    4NM21CS405 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Text 8"/>
          <p:cNvSpPr/>
          <p:nvPr/>
        </p:nvSpPr>
        <p:spPr>
          <a:xfrm>
            <a:off x="759960" y="5142240"/>
            <a:ext cx="762336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54"/>
              </a:lnSpc>
              <a:tabLst>
                <a:tab algn="l" pos="0"/>
              </a:tabLst>
            </a:pPr>
            <a:r>
              <a:rPr b="0" lang="en-US" sz="1600" spc="-32" strike="noStrike">
                <a:solidFill>
                  <a:srgbClr val="e5e0df"/>
                </a:solidFill>
                <a:latin typeface="Inter"/>
                <a:ea typeface="Inter"/>
              </a:rPr>
              <a:t>Avinash Acharya         4NM21CS403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Text 9"/>
          <p:cNvSpPr/>
          <p:nvPr/>
        </p:nvSpPr>
        <p:spPr>
          <a:xfrm>
            <a:off x="759960" y="5694480"/>
            <a:ext cx="762336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54"/>
              </a:lnSpc>
              <a:tabLst>
                <a:tab algn="l" pos="0"/>
              </a:tabLst>
            </a:pP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" name="Text 10"/>
          <p:cNvSpPr/>
          <p:nvPr/>
        </p:nvSpPr>
        <p:spPr>
          <a:xfrm>
            <a:off x="759960" y="6246720"/>
            <a:ext cx="762336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54"/>
              </a:lnSpc>
              <a:tabLst>
                <a:tab algn="l" pos="0"/>
              </a:tabLst>
            </a:pP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" name="Text 11"/>
          <p:cNvSpPr/>
          <p:nvPr/>
        </p:nvSpPr>
        <p:spPr>
          <a:xfrm>
            <a:off x="759960" y="6798960"/>
            <a:ext cx="762336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54"/>
              </a:lnSpc>
              <a:tabLst>
                <a:tab algn="l" pos="0"/>
              </a:tabLst>
            </a:pPr>
            <a:r>
              <a:rPr b="1" lang="en-US" sz="1600" spc="-32" strike="noStrike">
                <a:solidFill>
                  <a:srgbClr val="e5e0df"/>
                </a:solidFill>
                <a:latin typeface="Inter"/>
                <a:ea typeface="Inter"/>
              </a:rPr>
              <a:t>Under the Guidance of :</a:t>
            </a:r>
            <a:r>
              <a:rPr b="0" lang="en-US" sz="1600" spc="-32" strike="noStrike">
                <a:solidFill>
                  <a:srgbClr val="e5e0df"/>
                </a:solidFill>
                <a:latin typeface="Inter"/>
                <a:ea typeface="Inter"/>
              </a:rPr>
              <a:t> 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Text 12"/>
          <p:cNvSpPr/>
          <p:nvPr/>
        </p:nvSpPr>
        <p:spPr>
          <a:xfrm>
            <a:off x="759960" y="7351200"/>
            <a:ext cx="762336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54"/>
              </a:lnSpc>
              <a:tabLst>
                <a:tab algn="l" pos="0"/>
              </a:tabLst>
            </a:pPr>
            <a:r>
              <a:rPr b="0" lang="en-US" sz="1600" spc="-32" strike="noStrike">
                <a:solidFill>
                  <a:srgbClr val="e5e0df"/>
                </a:solidFill>
                <a:latin typeface="Inter"/>
                <a:ea typeface="Inter"/>
              </a:rPr>
              <a:t>Mr. Sunil Kumar Aithal S Assistant Professor Gd II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7252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Text 2"/>
          <p:cNvSpPr/>
          <p:nvPr/>
        </p:nvSpPr>
        <p:spPr>
          <a:xfrm>
            <a:off x="1528560" y="1287360"/>
            <a:ext cx="5554440" cy="69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468"/>
              </a:lnSpc>
              <a:tabLst>
                <a:tab algn="l" pos="0"/>
              </a:tabLst>
            </a:pPr>
            <a:r>
              <a:rPr b="1" lang="en-US" sz="4370" spc="-131" strike="noStrike">
                <a:solidFill>
                  <a:srgbClr val="ffffff"/>
                </a:solidFill>
                <a:latin typeface="Inter"/>
                <a:ea typeface="Inter"/>
              </a:rPr>
              <a:t>Abstract</a:t>
            </a:r>
            <a:endParaRPr b="0" lang="en-IN" sz="43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Shape 3"/>
          <p:cNvSpPr/>
          <p:nvPr/>
        </p:nvSpPr>
        <p:spPr>
          <a:xfrm>
            <a:off x="2037960" y="2566800"/>
            <a:ext cx="5165280" cy="2005560"/>
          </a:xfrm>
          <a:prstGeom prst="roundRect">
            <a:avLst>
              <a:gd name="adj" fmla="val 4984"/>
            </a:avLst>
          </a:prstGeom>
          <a:solidFill>
            <a:srgbClr val="110080"/>
          </a:solidFill>
          <a:ln w="7620">
            <a:solidFill>
              <a:srgbClr val="2a199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" name="Text 4"/>
          <p:cNvSpPr/>
          <p:nvPr/>
        </p:nvSpPr>
        <p:spPr>
          <a:xfrm>
            <a:off x="2267640" y="2796480"/>
            <a:ext cx="35049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3"/>
              </a:lnSpc>
              <a:tabLst>
                <a:tab algn="l" pos="0"/>
              </a:tabLst>
            </a:pPr>
            <a:r>
              <a:rPr b="1" lang="en-US" sz="2190" spc="-66" strike="noStrike">
                <a:solidFill>
                  <a:srgbClr val="e5e0df"/>
                </a:solidFill>
                <a:latin typeface="Inter"/>
                <a:ea typeface="Inter"/>
              </a:rPr>
              <a:t>Shared Mobility Challenges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Text 5"/>
          <p:cNvSpPr/>
          <p:nvPr/>
        </p:nvSpPr>
        <p:spPr>
          <a:xfrm>
            <a:off x="2267640" y="3277080"/>
            <a:ext cx="4705920" cy="70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Vehicle damages pose increasing liabilities for shared mobility services.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Shape 6"/>
          <p:cNvSpPr/>
          <p:nvPr/>
        </p:nvSpPr>
        <p:spPr>
          <a:xfrm>
            <a:off x="7426440" y="2566800"/>
            <a:ext cx="5165280" cy="2005560"/>
          </a:xfrm>
          <a:prstGeom prst="roundRect">
            <a:avLst>
              <a:gd name="adj" fmla="val 4984"/>
            </a:avLst>
          </a:prstGeom>
          <a:solidFill>
            <a:srgbClr val="110080"/>
          </a:solidFill>
          <a:ln w="7620">
            <a:solidFill>
              <a:srgbClr val="2a199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" name="Text 7"/>
          <p:cNvSpPr/>
          <p:nvPr/>
        </p:nvSpPr>
        <p:spPr>
          <a:xfrm>
            <a:off x="7656120" y="2796480"/>
            <a:ext cx="42357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3"/>
              </a:lnSpc>
              <a:tabLst>
                <a:tab algn="l" pos="0"/>
              </a:tabLst>
            </a:pPr>
            <a:r>
              <a:rPr b="1" lang="en-US" sz="2190" spc="-66" strike="noStrike">
                <a:solidFill>
                  <a:srgbClr val="e5e0df"/>
                </a:solidFill>
                <a:latin typeface="Inter"/>
                <a:ea typeface="Inter"/>
              </a:rPr>
              <a:t>Automated Damage Assessment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Text 8"/>
          <p:cNvSpPr/>
          <p:nvPr/>
        </p:nvSpPr>
        <p:spPr>
          <a:xfrm>
            <a:off x="7656120" y="3277080"/>
            <a:ext cx="4705920" cy="106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Project focuses on creating an automated system for accurate vehicle damage assessment post-accidents.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Shape 9"/>
          <p:cNvSpPr/>
          <p:nvPr/>
        </p:nvSpPr>
        <p:spPr>
          <a:xfrm>
            <a:off x="2037960" y="4795200"/>
            <a:ext cx="5165280" cy="2005560"/>
          </a:xfrm>
          <a:prstGeom prst="roundRect">
            <a:avLst>
              <a:gd name="adj" fmla="val 4984"/>
            </a:avLst>
          </a:prstGeom>
          <a:solidFill>
            <a:srgbClr val="110080"/>
          </a:solidFill>
          <a:ln w="7620">
            <a:solidFill>
              <a:srgbClr val="2a199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" name="Text 10"/>
          <p:cNvSpPr/>
          <p:nvPr/>
        </p:nvSpPr>
        <p:spPr>
          <a:xfrm>
            <a:off x="2267640" y="5024880"/>
            <a:ext cx="277668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3"/>
              </a:lnSpc>
              <a:tabLst>
                <a:tab algn="l" pos="0"/>
              </a:tabLst>
            </a:pPr>
            <a:r>
              <a:rPr b="1" lang="en-US" sz="2190" spc="-66" strike="noStrike">
                <a:solidFill>
                  <a:srgbClr val="e5e0df"/>
                </a:solidFill>
                <a:latin typeface="Inter"/>
                <a:ea typeface="Inter"/>
              </a:rPr>
              <a:t>System Features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Text 11"/>
          <p:cNvSpPr/>
          <p:nvPr/>
        </p:nvSpPr>
        <p:spPr>
          <a:xfrm>
            <a:off x="2267640" y="5505480"/>
            <a:ext cx="4705920" cy="106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Designed to analyze images, identify affected areas, classify damage, estimate repair costs, and generate detailed reports.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Shape 12"/>
          <p:cNvSpPr/>
          <p:nvPr/>
        </p:nvSpPr>
        <p:spPr>
          <a:xfrm>
            <a:off x="7426440" y="4795200"/>
            <a:ext cx="5165280" cy="2005560"/>
          </a:xfrm>
          <a:prstGeom prst="roundRect">
            <a:avLst>
              <a:gd name="adj" fmla="val 4984"/>
            </a:avLst>
          </a:prstGeom>
          <a:solidFill>
            <a:srgbClr val="110080"/>
          </a:solidFill>
          <a:ln w="7620">
            <a:solidFill>
              <a:srgbClr val="2a199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Text 13"/>
          <p:cNvSpPr/>
          <p:nvPr/>
        </p:nvSpPr>
        <p:spPr>
          <a:xfrm>
            <a:off x="7656120" y="5024880"/>
            <a:ext cx="303804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3"/>
              </a:lnSpc>
              <a:tabLst>
                <a:tab algn="l" pos="0"/>
              </a:tabLst>
            </a:pPr>
            <a:r>
              <a:rPr b="1" lang="en-US" sz="2190" spc="-66" strike="noStrike">
                <a:solidFill>
                  <a:srgbClr val="e5e0df"/>
                </a:solidFill>
                <a:latin typeface="Inter"/>
                <a:ea typeface="Inter"/>
              </a:rPr>
              <a:t>Standardized Approach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Text 14"/>
          <p:cNvSpPr/>
          <p:nvPr/>
        </p:nvSpPr>
        <p:spPr>
          <a:xfrm>
            <a:off x="7656120" y="5505480"/>
            <a:ext cx="4705920" cy="106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Aims to provide a standardized, objective, and efficient solution for vehicle damage assessment.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7252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40" name="Shape 2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72525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" name="Text 3"/>
          <p:cNvSpPr/>
          <p:nvPr/>
        </p:nvSpPr>
        <p:spPr>
          <a:xfrm>
            <a:off x="1284840" y="1070280"/>
            <a:ext cx="5554440" cy="69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468"/>
              </a:lnSpc>
              <a:tabLst>
                <a:tab algn="l" pos="0"/>
              </a:tabLst>
            </a:pPr>
            <a:r>
              <a:rPr b="1" lang="en-US" sz="4370" spc="-131" strike="noStrike">
                <a:solidFill>
                  <a:srgbClr val="ffffff"/>
                </a:solidFill>
                <a:latin typeface="Inter"/>
                <a:ea typeface="Inter"/>
              </a:rPr>
              <a:t>Problem Statement</a:t>
            </a:r>
            <a:endParaRPr b="0" lang="en-IN" sz="43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Text 4"/>
          <p:cNvSpPr/>
          <p:nvPr/>
        </p:nvSpPr>
        <p:spPr>
          <a:xfrm>
            <a:off x="2037960" y="2390400"/>
            <a:ext cx="419040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3"/>
              </a:lnSpc>
              <a:tabLst>
                <a:tab algn="l" pos="0"/>
              </a:tabLst>
            </a:pPr>
            <a:r>
              <a:rPr b="1" lang="en-US" sz="2190" spc="-66" strike="noStrike">
                <a:solidFill>
                  <a:srgbClr val="ffffff"/>
                </a:solidFill>
                <a:latin typeface="Inter"/>
                <a:ea typeface="Inter"/>
              </a:rPr>
              <a:t>Manual Assessment Challenges: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Text 5"/>
          <p:cNvSpPr/>
          <p:nvPr/>
        </p:nvSpPr>
        <p:spPr>
          <a:xfrm>
            <a:off x="2393280" y="3070800"/>
            <a:ext cx="1019844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marL="343080" indent="-343080" defTabSz="914400">
              <a:lnSpc>
                <a:spcPts val="3149"/>
              </a:lnSpc>
              <a:buClr>
                <a:srgbClr val="e5e0df"/>
              </a:buClr>
              <a:buFont typeface="Symbol" charset="2"/>
              <a:buChar char=""/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Manual methods cause delays, inconsistencies, and subjective evaluations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Text 6"/>
          <p:cNvSpPr/>
          <p:nvPr/>
        </p:nvSpPr>
        <p:spPr>
          <a:xfrm>
            <a:off x="2393280" y="3559680"/>
            <a:ext cx="10198440" cy="79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43080" defTabSz="914400">
              <a:lnSpc>
                <a:spcPts val="3149"/>
              </a:lnSpc>
              <a:buClr>
                <a:srgbClr val="e5e0df"/>
              </a:buClr>
              <a:buFont typeface="Symbol" charset="2"/>
              <a:buChar char=""/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Repair cost estimation is time-consuming and lacks standardized data, impacting insurance claims and repairs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Text 7"/>
          <p:cNvSpPr/>
          <p:nvPr/>
        </p:nvSpPr>
        <p:spPr>
          <a:xfrm>
            <a:off x="2037960" y="4692600"/>
            <a:ext cx="404820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3"/>
              </a:lnSpc>
              <a:tabLst>
                <a:tab algn="l" pos="0"/>
              </a:tabLst>
            </a:pPr>
            <a:r>
              <a:rPr b="1" lang="en-US" sz="2190" spc="-66" strike="noStrike">
                <a:solidFill>
                  <a:srgbClr val="ffffff"/>
                </a:solidFill>
                <a:latin typeface="Inter"/>
                <a:ea typeface="Inter"/>
              </a:rPr>
              <a:t>Technological Solution Needed: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Text 8"/>
          <p:cNvSpPr/>
          <p:nvPr/>
        </p:nvSpPr>
        <p:spPr>
          <a:xfrm>
            <a:off x="2393280" y="5373000"/>
            <a:ext cx="1019844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marL="343080" indent="-343080" defTabSz="914400">
              <a:lnSpc>
                <a:spcPts val="3149"/>
              </a:lnSpc>
              <a:buClr>
                <a:srgbClr val="e5e0df"/>
              </a:buClr>
              <a:buFont typeface="Symbol" charset="2"/>
              <a:buChar char=""/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Advanced AI and computer vision are essential for modern vehicle complexities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Text 9"/>
          <p:cNvSpPr/>
          <p:nvPr/>
        </p:nvSpPr>
        <p:spPr>
          <a:xfrm>
            <a:off x="2393280" y="5861520"/>
            <a:ext cx="1019844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marL="343080" indent="-343080" defTabSz="914400">
              <a:lnSpc>
                <a:spcPts val="3149"/>
              </a:lnSpc>
              <a:buClr>
                <a:srgbClr val="e5e0df"/>
              </a:buClr>
              <a:buFont typeface="Symbol" charset="2"/>
              <a:buChar char=""/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We aim to automate damage assessment, ensure fair cost estimation, and boost industry efficiency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Text 10"/>
          <p:cNvSpPr/>
          <p:nvPr/>
        </p:nvSpPr>
        <p:spPr>
          <a:xfrm>
            <a:off x="2037960" y="6511320"/>
            <a:ext cx="1055376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endParaRPr b="0" lang="en-US" sz="175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Shape 1"/>
          <p:cNvSpPr/>
          <p:nvPr/>
        </p:nvSpPr>
        <p:spPr>
          <a:xfrm>
            <a:off x="72000" y="0"/>
            <a:ext cx="14629680" cy="8228880"/>
          </a:xfrm>
          <a:prstGeom prst="rect">
            <a:avLst/>
          </a:prstGeom>
          <a:solidFill>
            <a:srgbClr val="27252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1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5680" cy="8228880"/>
          </a:xfrm>
          <a:prstGeom prst="rect">
            <a:avLst/>
          </a:prstGeom>
          <a:ln w="0">
            <a:noFill/>
          </a:ln>
        </p:spPr>
      </p:pic>
      <p:sp>
        <p:nvSpPr>
          <p:cNvPr id="52" name="Text 2"/>
          <p:cNvSpPr/>
          <p:nvPr/>
        </p:nvSpPr>
        <p:spPr>
          <a:xfrm>
            <a:off x="506520" y="1514880"/>
            <a:ext cx="5554440" cy="69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468"/>
              </a:lnSpc>
              <a:tabLst>
                <a:tab algn="l" pos="0"/>
              </a:tabLst>
            </a:pPr>
            <a:r>
              <a:rPr b="1" lang="en-US" sz="4370" spc="-131" strike="noStrike">
                <a:solidFill>
                  <a:srgbClr val="ffffff"/>
                </a:solidFill>
                <a:latin typeface="Inter"/>
                <a:ea typeface="Inter"/>
              </a:rPr>
              <a:t>Objective</a:t>
            </a:r>
            <a:endParaRPr b="0" lang="en-IN" sz="43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Shape 3"/>
          <p:cNvSpPr/>
          <p:nvPr/>
        </p:nvSpPr>
        <p:spPr>
          <a:xfrm>
            <a:off x="833040" y="3301200"/>
            <a:ext cx="499320" cy="499320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7620">
            <a:solidFill>
              <a:srgbClr val="2a199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Text 4"/>
          <p:cNvSpPr/>
          <p:nvPr/>
        </p:nvSpPr>
        <p:spPr>
          <a:xfrm>
            <a:off x="1006560" y="3342960"/>
            <a:ext cx="152280" cy="41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280"/>
              </a:lnSpc>
              <a:tabLst>
                <a:tab algn="l" pos="0"/>
              </a:tabLst>
            </a:pPr>
            <a:r>
              <a:rPr b="1" lang="en-US" sz="2620" spc="-80" strike="noStrike">
                <a:solidFill>
                  <a:srgbClr val="e5e0df"/>
                </a:solidFill>
                <a:latin typeface="Inter"/>
                <a:ea typeface="Inter"/>
              </a:rPr>
              <a:t>1</a:t>
            </a:r>
            <a:endParaRPr b="0" lang="en-IN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Text 5"/>
          <p:cNvSpPr/>
          <p:nvPr/>
        </p:nvSpPr>
        <p:spPr>
          <a:xfrm>
            <a:off x="1555200" y="3373560"/>
            <a:ext cx="675468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AI-driven Vehicle Damage Identification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Shape 6"/>
          <p:cNvSpPr/>
          <p:nvPr/>
        </p:nvSpPr>
        <p:spPr>
          <a:xfrm>
            <a:off x="833040" y="4378680"/>
            <a:ext cx="499320" cy="499320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7620">
            <a:solidFill>
              <a:srgbClr val="2a199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" name="Text 7"/>
          <p:cNvSpPr/>
          <p:nvPr/>
        </p:nvSpPr>
        <p:spPr>
          <a:xfrm>
            <a:off x="983160" y="4420440"/>
            <a:ext cx="199440" cy="41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280"/>
              </a:lnSpc>
              <a:tabLst>
                <a:tab algn="l" pos="0"/>
              </a:tabLst>
            </a:pPr>
            <a:r>
              <a:rPr b="1" lang="en-US" sz="2620" spc="-80" strike="noStrike">
                <a:solidFill>
                  <a:srgbClr val="e5e0df"/>
                </a:solidFill>
                <a:latin typeface="Inter"/>
                <a:ea typeface="Inter"/>
              </a:rPr>
              <a:t>2</a:t>
            </a:r>
            <a:endParaRPr b="0" lang="en-IN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Text 8"/>
          <p:cNvSpPr/>
          <p:nvPr/>
        </p:nvSpPr>
        <p:spPr>
          <a:xfrm>
            <a:off x="1555200" y="4451040"/>
            <a:ext cx="675468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Data-Driven Repair Cost Estimation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Shape 9"/>
          <p:cNvSpPr/>
          <p:nvPr/>
        </p:nvSpPr>
        <p:spPr>
          <a:xfrm>
            <a:off x="833040" y="5456160"/>
            <a:ext cx="499320" cy="499320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7620">
            <a:solidFill>
              <a:srgbClr val="2a199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Text 10"/>
          <p:cNvSpPr/>
          <p:nvPr/>
        </p:nvSpPr>
        <p:spPr>
          <a:xfrm>
            <a:off x="978120" y="5497560"/>
            <a:ext cx="209160" cy="41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280"/>
              </a:lnSpc>
              <a:tabLst>
                <a:tab algn="l" pos="0"/>
              </a:tabLst>
            </a:pPr>
            <a:r>
              <a:rPr b="1" lang="en-US" sz="2620" spc="-80" strike="noStrike">
                <a:solidFill>
                  <a:srgbClr val="e5e0df"/>
                </a:solidFill>
                <a:latin typeface="Inter"/>
                <a:ea typeface="Inter"/>
              </a:rPr>
              <a:t>3</a:t>
            </a:r>
            <a:endParaRPr b="0" lang="en-IN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Text 11"/>
          <p:cNvSpPr/>
          <p:nvPr/>
        </p:nvSpPr>
        <p:spPr>
          <a:xfrm>
            <a:off x="1555200" y="5528160"/>
            <a:ext cx="675468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User-Friendly Image Upload Interface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3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7252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4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5680" cy="8228880"/>
          </a:xfrm>
          <a:prstGeom prst="rect">
            <a:avLst/>
          </a:prstGeom>
          <a:ln w="0">
            <a:noFill/>
          </a:ln>
        </p:spPr>
      </p:pic>
      <p:sp>
        <p:nvSpPr>
          <p:cNvPr id="65" name="Text 2"/>
          <p:cNvSpPr/>
          <p:nvPr/>
        </p:nvSpPr>
        <p:spPr>
          <a:xfrm>
            <a:off x="833040" y="1882080"/>
            <a:ext cx="6665400" cy="83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6562"/>
              </a:lnSpc>
              <a:tabLst>
                <a:tab algn="l" pos="0"/>
              </a:tabLst>
            </a:pPr>
            <a:r>
              <a:rPr b="1" lang="en-US" sz="5250" spc="-157" strike="noStrike">
                <a:solidFill>
                  <a:srgbClr val="ffffff"/>
                </a:solidFill>
                <a:latin typeface="Inter"/>
                <a:ea typeface="Inter"/>
              </a:rPr>
              <a:t>Literature Survey</a:t>
            </a:r>
            <a:endParaRPr b="0" lang="en-IN" sz="52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6" name="Image 1" descr="preencoded.png"/>
          <p:cNvPicPr/>
          <p:nvPr/>
        </p:nvPicPr>
        <p:blipFill>
          <a:blip r:embed="rId2"/>
          <a:stretch/>
        </p:blipFill>
        <p:spPr>
          <a:xfrm>
            <a:off x="861120" y="3358440"/>
            <a:ext cx="124200" cy="165960"/>
          </a:xfrm>
          <a:prstGeom prst="rect">
            <a:avLst/>
          </a:prstGeom>
          <a:ln w="0">
            <a:noFill/>
          </a:ln>
        </p:spPr>
      </p:pic>
      <p:sp>
        <p:nvSpPr>
          <p:cNvPr id="67" name="Text 3"/>
          <p:cNvSpPr/>
          <p:nvPr/>
        </p:nvSpPr>
        <p:spPr>
          <a:xfrm>
            <a:off x="1166400" y="3048840"/>
            <a:ext cx="7143480" cy="79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149"/>
              </a:lnSpc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Convolutional Neural Networks for vehicle damage detection by R.E. van Ruitenbeek, S. Bhulai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8" name="Image 2" descr="preencoded.png"/>
          <p:cNvPicPr/>
          <p:nvPr/>
        </p:nvPicPr>
        <p:blipFill>
          <a:blip r:embed="rId3"/>
          <a:stretch/>
        </p:blipFill>
        <p:spPr>
          <a:xfrm>
            <a:off x="861120" y="4407840"/>
            <a:ext cx="124200" cy="165960"/>
          </a:xfrm>
          <a:prstGeom prst="rect">
            <a:avLst/>
          </a:prstGeom>
          <a:ln w="0">
            <a:noFill/>
          </a:ln>
        </p:spPr>
      </p:pic>
      <p:sp>
        <p:nvSpPr>
          <p:cNvPr id="69" name="Text 4"/>
          <p:cNvSpPr/>
          <p:nvPr/>
        </p:nvSpPr>
        <p:spPr>
          <a:xfrm>
            <a:off x="1166400" y="4098240"/>
            <a:ext cx="7143480" cy="79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149"/>
              </a:lnSpc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Automatic damaged vehicle estimator using enhanced deep learning algorithm by Jihad Qaddour , Syeda Ayesha Siddiqa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0" name="Image 3" descr="preencoded.png"/>
          <p:cNvPicPr/>
          <p:nvPr/>
        </p:nvPicPr>
        <p:blipFill>
          <a:blip r:embed="rId4"/>
          <a:stretch/>
        </p:blipFill>
        <p:spPr>
          <a:xfrm>
            <a:off x="861120" y="5657400"/>
            <a:ext cx="124200" cy="165960"/>
          </a:xfrm>
          <a:prstGeom prst="rect">
            <a:avLst/>
          </a:prstGeom>
          <a:ln w="0">
            <a:noFill/>
          </a:ln>
        </p:spPr>
      </p:pic>
      <p:sp>
        <p:nvSpPr>
          <p:cNvPr id="71" name="Text 5"/>
          <p:cNvSpPr/>
          <p:nvPr/>
        </p:nvSpPr>
        <p:spPr>
          <a:xfrm>
            <a:off x="1177200" y="5364360"/>
            <a:ext cx="7143480" cy="119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149"/>
              </a:lnSpc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A Unified Framework of Intelligent Vehicle Damage Assessment based on Computer Vision Technology by Xianglei Zhua, Sen Liub, Peng Zhang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7252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" name="Text 2"/>
          <p:cNvSpPr/>
          <p:nvPr/>
        </p:nvSpPr>
        <p:spPr>
          <a:xfrm>
            <a:off x="2208240" y="591480"/>
            <a:ext cx="5374800" cy="67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292"/>
              </a:lnSpc>
              <a:tabLst>
                <a:tab algn="l" pos="0"/>
              </a:tabLst>
            </a:pPr>
            <a:r>
              <a:rPr b="1" lang="en-US" sz="4230" spc="-128" strike="noStrike">
                <a:solidFill>
                  <a:srgbClr val="ffffff"/>
                </a:solidFill>
                <a:latin typeface="Inter"/>
                <a:ea typeface="Inter"/>
              </a:rPr>
              <a:t>Methodology</a:t>
            </a:r>
            <a:endParaRPr b="0" lang="en-IN" sz="42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Shape 3"/>
          <p:cNvSpPr/>
          <p:nvPr/>
        </p:nvSpPr>
        <p:spPr>
          <a:xfrm>
            <a:off x="2509200" y="1693440"/>
            <a:ext cx="42120" cy="5944320"/>
          </a:xfrm>
          <a:prstGeom prst="roundRect">
            <a:avLst>
              <a:gd name="adj" fmla="val 225128"/>
            </a:avLst>
          </a:prstGeom>
          <a:solidFill>
            <a:srgbClr val="2a19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" name="Shape 4"/>
          <p:cNvSpPr/>
          <p:nvPr/>
        </p:nvSpPr>
        <p:spPr>
          <a:xfrm>
            <a:off x="2772720" y="2081520"/>
            <a:ext cx="752040" cy="42120"/>
          </a:xfrm>
          <a:prstGeom prst="roundRect">
            <a:avLst>
              <a:gd name="adj" fmla="val 225128"/>
            </a:avLst>
          </a:prstGeom>
          <a:solidFill>
            <a:srgbClr val="2a19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14760" bIns="-1476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" name="Shape 5"/>
          <p:cNvSpPr/>
          <p:nvPr/>
        </p:nvSpPr>
        <p:spPr>
          <a:xfrm>
            <a:off x="2288880" y="1861200"/>
            <a:ext cx="483120" cy="483120"/>
          </a:xfrm>
          <a:prstGeom prst="roundRect">
            <a:avLst>
              <a:gd name="adj" fmla="val 20003"/>
            </a:avLst>
          </a:prstGeom>
          <a:solidFill>
            <a:srgbClr val="110080"/>
          </a:solidFill>
          <a:ln w="7620">
            <a:solidFill>
              <a:srgbClr val="2a199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" name="Text 6"/>
          <p:cNvSpPr/>
          <p:nvPr/>
        </p:nvSpPr>
        <p:spPr>
          <a:xfrm>
            <a:off x="2456640" y="1901520"/>
            <a:ext cx="147240" cy="40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175"/>
              </a:lnSpc>
              <a:tabLst>
                <a:tab algn="l" pos="0"/>
              </a:tabLst>
            </a:pPr>
            <a:r>
              <a:rPr b="1" lang="en-US" sz="2540" spc="-77" strike="noStrike">
                <a:solidFill>
                  <a:srgbClr val="e5e0df"/>
                </a:solidFill>
                <a:latin typeface="Inter"/>
                <a:ea typeface="Inter"/>
              </a:rPr>
              <a:t>1</a:t>
            </a:r>
            <a:endParaRPr b="0" lang="en-IN" sz="2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Text 7"/>
          <p:cNvSpPr/>
          <p:nvPr/>
        </p:nvSpPr>
        <p:spPr>
          <a:xfrm>
            <a:off x="3713400" y="1908360"/>
            <a:ext cx="2687040" cy="33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645"/>
              </a:lnSpc>
              <a:tabLst>
                <a:tab algn="l" pos="0"/>
              </a:tabLst>
            </a:pPr>
            <a:r>
              <a:rPr b="1" lang="en-US" sz="2110" spc="-63" strike="noStrike">
                <a:solidFill>
                  <a:srgbClr val="e5e0df"/>
                </a:solidFill>
                <a:latin typeface="Inter"/>
                <a:ea typeface="Inter"/>
              </a:rPr>
              <a:t>Collect Pictures</a:t>
            </a:r>
            <a:endParaRPr b="0" lang="en-IN" sz="21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Text 8"/>
          <p:cNvSpPr/>
          <p:nvPr/>
        </p:nvSpPr>
        <p:spPr>
          <a:xfrm>
            <a:off x="3713400" y="2373120"/>
            <a:ext cx="8708040" cy="34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10"/>
              </a:lnSpc>
              <a:tabLst>
                <a:tab algn="l" pos="0"/>
              </a:tabLst>
            </a:pPr>
            <a:r>
              <a:rPr b="0" lang="en-US" sz="1700" spc="-35" strike="noStrike">
                <a:solidFill>
                  <a:srgbClr val="e5e0df"/>
                </a:solidFill>
                <a:latin typeface="Inter"/>
                <a:ea typeface="Inter"/>
              </a:rPr>
              <a:t>Gather a diverse dataset of images depicting damaged Car to train the YOLOv5 model.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Shape 9"/>
          <p:cNvSpPr/>
          <p:nvPr/>
        </p:nvSpPr>
        <p:spPr>
          <a:xfrm>
            <a:off x="2772720" y="3535560"/>
            <a:ext cx="752040" cy="42120"/>
          </a:xfrm>
          <a:prstGeom prst="roundRect">
            <a:avLst>
              <a:gd name="adj" fmla="val 225128"/>
            </a:avLst>
          </a:prstGeom>
          <a:solidFill>
            <a:srgbClr val="2a19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14760" bIns="-1476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" name="Shape 10"/>
          <p:cNvSpPr/>
          <p:nvPr/>
        </p:nvSpPr>
        <p:spPr>
          <a:xfrm>
            <a:off x="2288880" y="3315240"/>
            <a:ext cx="483120" cy="483120"/>
          </a:xfrm>
          <a:prstGeom prst="roundRect">
            <a:avLst>
              <a:gd name="adj" fmla="val 20003"/>
            </a:avLst>
          </a:prstGeom>
          <a:solidFill>
            <a:srgbClr val="110080"/>
          </a:solidFill>
          <a:ln w="7620">
            <a:solidFill>
              <a:srgbClr val="2a199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" name="Text 11"/>
          <p:cNvSpPr/>
          <p:nvPr/>
        </p:nvSpPr>
        <p:spPr>
          <a:xfrm>
            <a:off x="2433960" y="3355560"/>
            <a:ext cx="192600" cy="40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175"/>
              </a:lnSpc>
              <a:tabLst>
                <a:tab algn="l" pos="0"/>
              </a:tabLst>
            </a:pPr>
            <a:r>
              <a:rPr b="1" lang="en-US" sz="2540" spc="-77" strike="noStrike">
                <a:solidFill>
                  <a:srgbClr val="e5e0df"/>
                </a:solidFill>
                <a:latin typeface="Inter"/>
                <a:ea typeface="Inter"/>
              </a:rPr>
              <a:t>2</a:t>
            </a:r>
            <a:endParaRPr b="0" lang="en-IN" sz="2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Text 12"/>
          <p:cNvSpPr/>
          <p:nvPr/>
        </p:nvSpPr>
        <p:spPr>
          <a:xfrm>
            <a:off x="3713400" y="3362400"/>
            <a:ext cx="2687040" cy="33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645"/>
              </a:lnSpc>
              <a:tabLst>
                <a:tab algn="l" pos="0"/>
              </a:tabLst>
            </a:pPr>
            <a:r>
              <a:rPr b="1" lang="en-US" sz="2110" spc="-63" strike="noStrike">
                <a:solidFill>
                  <a:srgbClr val="e5e0df"/>
                </a:solidFill>
                <a:latin typeface="Inter"/>
                <a:ea typeface="Inter"/>
              </a:rPr>
              <a:t>Train the model</a:t>
            </a:r>
            <a:endParaRPr b="0" lang="en-IN" sz="21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13"/>
          <p:cNvSpPr/>
          <p:nvPr/>
        </p:nvSpPr>
        <p:spPr>
          <a:xfrm>
            <a:off x="3713400" y="3827160"/>
            <a:ext cx="8708040" cy="34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10"/>
              </a:lnSpc>
              <a:tabLst>
                <a:tab algn="l" pos="0"/>
              </a:tabLst>
            </a:pPr>
            <a:r>
              <a:rPr b="0" lang="en-US" sz="1700" spc="-35" strike="noStrike">
                <a:solidFill>
                  <a:srgbClr val="e5e0df"/>
                </a:solidFill>
                <a:latin typeface="Inter"/>
                <a:ea typeface="Inter"/>
              </a:rPr>
              <a:t>Develop a program that can classify the damaged image using YoloV5 model.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Shape 14"/>
          <p:cNvSpPr/>
          <p:nvPr/>
        </p:nvSpPr>
        <p:spPr>
          <a:xfrm>
            <a:off x="2772720" y="4989600"/>
            <a:ext cx="752040" cy="42120"/>
          </a:xfrm>
          <a:prstGeom prst="roundRect">
            <a:avLst>
              <a:gd name="adj" fmla="val 225128"/>
            </a:avLst>
          </a:prstGeom>
          <a:solidFill>
            <a:srgbClr val="2a19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14760" bIns="-1476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" name="Shape 15"/>
          <p:cNvSpPr/>
          <p:nvPr/>
        </p:nvSpPr>
        <p:spPr>
          <a:xfrm>
            <a:off x="2288880" y="4769280"/>
            <a:ext cx="483120" cy="483120"/>
          </a:xfrm>
          <a:prstGeom prst="roundRect">
            <a:avLst>
              <a:gd name="adj" fmla="val 20003"/>
            </a:avLst>
          </a:prstGeom>
          <a:solidFill>
            <a:srgbClr val="110080"/>
          </a:solidFill>
          <a:ln w="7620">
            <a:solidFill>
              <a:srgbClr val="2a199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" name="Text 16"/>
          <p:cNvSpPr/>
          <p:nvPr/>
        </p:nvSpPr>
        <p:spPr>
          <a:xfrm>
            <a:off x="2429280" y="4809240"/>
            <a:ext cx="202320" cy="40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175"/>
              </a:lnSpc>
              <a:tabLst>
                <a:tab algn="l" pos="0"/>
              </a:tabLst>
            </a:pPr>
            <a:r>
              <a:rPr b="1" lang="en-US" sz="2540" spc="-77" strike="noStrike">
                <a:solidFill>
                  <a:srgbClr val="e5e0df"/>
                </a:solidFill>
                <a:latin typeface="Inter"/>
                <a:ea typeface="Inter"/>
              </a:rPr>
              <a:t>3</a:t>
            </a:r>
            <a:endParaRPr b="0" lang="en-IN" sz="2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Text 17"/>
          <p:cNvSpPr/>
          <p:nvPr/>
        </p:nvSpPr>
        <p:spPr>
          <a:xfrm>
            <a:off x="3713400" y="4816440"/>
            <a:ext cx="2687040" cy="33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645"/>
              </a:lnSpc>
              <a:tabLst>
                <a:tab algn="l" pos="0"/>
              </a:tabLst>
            </a:pPr>
            <a:r>
              <a:rPr b="1" lang="en-US" sz="2110" spc="-63" strike="noStrike">
                <a:solidFill>
                  <a:srgbClr val="e5e0df"/>
                </a:solidFill>
                <a:latin typeface="Inter"/>
                <a:ea typeface="Inter"/>
              </a:rPr>
              <a:t>Identify Damage</a:t>
            </a:r>
            <a:endParaRPr b="0" lang="en-IN" sz="21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 18"/>
          <p:cNvSpPr/>
          <p:nvPr/>
        </p:nvSpPr>
        <p:spPr>
          <a:xfrm>
            <a:off x="3713400" y="5281200"/>
            <a:ext cx="8708040" cy="68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10"/>
              </a:lnSpc>
              <a:tabLst>
                <a:tab algn="l" pos="0"/>
              </a:tabLst>
            </a:pPr>
            <a:r>
              <a:rPr b="0" lang="en-US" sz="1700" spc="-35" strike="noStrike">
                <a:solidFill>
                  <a:srgbClr val="e5e0df"/>
                </a:solidFill>
                <a:latin typeface="Inter"/>
                <a:ea typeface="Inter"/>
              </a:rPr>
              <a:t>Create a program that utilizes the trained YOLOv5 model weight to identify and categorize damages within vehicle images.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Shape 19"/>
          <p:cNvSpPr/>
          <p:nvPr/>
        </p:nvSpPr>
        <p:spPr>
          <a:xfrm>
            <a:off x="2772720" y="6787440"/>
            <a:ext cx="752040" cy="42120"/>
          </a:xfrm>
          <a:prstGeom prst="roundRect">
            <a:avLst>
              <a:gd name="adj" fmla="val 225128"/>
            </a:avLst>
          </a:prstGeom>
          <a:solidFill>
            <a:srgbClr val="2a19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14760" bIns="-1476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2" name="Shape 20"/>
          <p:cNvSpPr/>
          <p:nvPr/>
        </p:nvSpPr>
        <p:spPr>
          <a:xfrm>
            <a:off x="2288880" y="6567120"/>
            <a:ext cx="483120" cy="483120"/>
          </a:xfrm>
          <a:prstGeom prst="roundRect">
            <a:avLst>
              <a:gd name="adj" fmla="val 20003"/>
            </a:avLst>
          </a:prstGeom>
          <a:solidFill>
            <a:srgbClr val="110080"/>
          </a:solidFill>
          <a:ln w="7620">
            <a:solidFill>
              <a:srgbClr val="2a199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3" name="Text 21"/>
          <p:cNvSpPr/>
          <p:nvPr/>
        </p:nvSpPr>
        <p:spPr>
          <a:xfrm>
            <a:off x="2426400" y="6607440"/>
            <a:ext cx="208080" cy="40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175"/>
              </a:lnSpc>
              <a:tabLst>
                <a:tab algn="l" pos="0"/>
              </a:tabLst>
            </a:pPr>
            <a:r>
              <a:rPr b="1" lang="en-US" sz="2540" spc="-77" strike="noStrike">
                <a:solidFill>
                  <a:srgbClr val="e5e0df"/>
                </a:solidFill>
                <a:latin typeface="Inter"/>
                <a:ea typeface="Inter"/>
              </a:rPr>
              <a:t>4</a:t>
            </a:r>
            <a:endParaRPr b="0" lang="en-IN" sz="2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 22"/>
          <p:cNvSpPr/>
          <p:nvPr/>
        </p:nvSpPr>
        <p:spPr>
          <a:xfrm>
            <a:off x="3713400" y="6614280"/>
            <a:ext cx="3614400" cy="33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645"/>
              </a:lnSpc>
              <a:tabLst>
                <a:tab algn="l" pos="0"/>
              </a:tabLst>
            </a:pPr>
            <a:r>
              <a:rPr b="1" lang="en-US" sz="2110" spc="-63" strike="noStrike">
                <a:solidFill>
                  <a:srgbClr val="e5e0df"/>
                </a:solidFill>
                <a:latin typeface="Inter"/>
                <a:ea typeface="Inter"/>
              </a:rPr>
              <a:t>Estimate the price of damage</a:t>
            </a:r>
            <a:endParaRPr b="0" lang="en-IN" sz="21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Text 23"/>
          <p:cNvSpPr/>
          <p:nvPr/>
        </p:nvSpPr>
        <p:spPr>
          <a:xfrm>
            <a:off x="3713400" y="7079040"/>
            <a:ext cx="8708040" cy="34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10"/>
              </a:lnSpc>
              <a:tabLst>
                <a:tab algn="l" pos="0"/>
              </a:tabLst>
            </a:pPr>
            <a:r>
              <a:rPr b="0" lang="en-US" sz="1700" spc="-35" strike="noStrike">
                <a:solidFill>
                  <a:srgbClr val="e5e0df"/>
                </a:solidFill>
                <a:latin typeface="Inter"/>
                <a:ea typeface="Inter"/>
              </a:rPr>
              <a:t>Using the damage type and it’s severity cost of damage is estimated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7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7252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Text 2"/>
          <p:cNvSpPr/>
          <p:nvPr/>
        </p:nvSpPr>
        <p:spPr>
          <a:xfrm>
            <a:off x="1894320" y="547200"/>
            <a:ext cx="5554440" cy="69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468"/>
              </a:lnSpc>
              <a:tabLst>
                <a:tab algn="l" pos="0"/>
              </a:tabLst>
            </a:pPr>
            <a:r>
              <a:rPr b="1" lang="en-US" sz="4370" spc="-131" strike="noStrike">
                <a:solidFill>
                  <a:srgbClr val="ffffff"/>
                </a:solidFill>
                <a:latin typeface="Inter"/>
                <a:ea typeface="Inter"/>
              </a:rPr>
              <a:t>System Design</a:t>
            </a:r>
            <a:endParaRPr b="0" lang="en-IN" sz="43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 3"/>
          <p:cNvSpPr/>
          <p:nvPr/>
        </p:nvSpPr>
        <p:spPr>
          <a:xfrm>
            <a:off x="2037960" y="2085120"/>
            <a:ext cx="1055376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endParaRPr b="0" lang="en-US" sz="175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0" name="Text 4"/>
          <p:cNvSpPr/>
          <p:nvPr/>
        </p:nvSpPr>
        <p:spPr>
          <a:xfrm>
            <a:off x="2037960" y="2690280"/>
            <a:ext cx="1055376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endParaRPr b="0" lang="en-US" sz="175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1" name="Text 5"/>
          <p:cNvSpPr/>
          <p:nvPr/>
        </p:nvSpPr>
        <p:spPr>
          <a:xfrm>
            <a:off x="2037960" y="3295800"/>
            <a:ext cx="1055376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endParaRPr b="0" lang="en-US" sz="175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2" name="Text 6"/>
          <p:cNvSpPr/>
          <p:nvPr/>
        </p:nvSpPr>
        <p:spPr>
          <a:xfrm>
            <a:off x="2037960" y="3900960"/>
            <a:ext cx="1055376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endParaRPr b="0" lang="en-US" sz="175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3" name="Text 7"/>
          <p:cNvSpPr/>
          <p:nvPr/>
        </p:nvSpPr>
        <p:spPr>
          <a:xfrm>
            <a:off x="2037960" y="4506480"/>
            <a:ext cx="1055376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endParaRPr b="0" lang="en-US" sz="175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4" name="Text 8"/>
          <p:cNvSpPr/>
          <p:nvPr/>
        </p:nvSpPr>
        <p:spPr>
          <a:xfrm>
            <a:off x="2037960" y="5111640"/>
            <a:ext cx="1055376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endParaRPr b="0" lang="en-US" sz="175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5" name="Text 9"/>
          <p:cNvSpPr/>
          <p:nvPr/>
        </p:nvSpPr>
        <p:spPr>
          <a:xfrm>
            <a:off x="2037960" y="5717160"/>
            <a:ext cx="1055376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endParaRPr b="0" lang="en-US" sz="175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6" name="Text 10"/>
          <p:cNvSpPr/>
          <p:nvPr/>
        </p:nvSpPr>
        <p:spPr>
          <a:xfrm>
            <a:off x="2037960" y="6322320"/>
            <a:ext cx="1055376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endParaRPr b="0" lang="en-US" sz="175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7" name="Text 11"/>
          <p:cNvSpPr/>
          <p:nvPr/>
        </p:nvSpPr>
        <p:spPr>
          <a:xfrm>
            <a:off x="2037960" y="6927480"/>
            <a:ext cx="1055376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endParaRPr b="0" lang="en-US" sz="175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108" name="Picture 15" descr=""/>
          <p:cNvPicPr/>
          <p:nvPr/>
        </p:nvPicPr>
        <p:blipFill>
          <a:blip r:embed="rId1"/>
          <a:stretch/>
        </p:blipFill>
        <p:spPr>
          <a:xfrm>
            <a:off x="4671720" y="1536120"/>
            <a:ext cx="2841480" cy="6295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7252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5680" cy="8228880"/>
          </a:xfrm>
          <a:prstGeom prst="rect">
            <a:avLst/>
          </a:prstGeom>
          <a:ln w="0">
            <a:noFill/>
          </a:ln>
        </p:spPr>
      </p:pic>
      <p:sp>
        <p:nvSpPr>
          <p:cNvPr id="112" name="Text 2"/>
          <p:cNvSpPr/>
          <p:nvPr/>
        </p:nvSpPr>
        <p:spPr>
          <a:xfrm>
            <a:off x="6319440" y="1982160"/>
            <a:ext cx="5554440" cy="69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468"/>
              </a:lnSpc>
              <a:tabLst>
                <a:tab algn="l" pos="0"/>
              </a:tabLst>
            </a:pPr>
            <a:r>
              <a:rPr b="1" lang="en-US" sz="4370" spc="-131" strike="noStrike">
                <a:solidFill>
                  <a:srgbClr val="ffffff"/>
                </a:solidFill>
                <a:latin typeface="Inter"/>
                <a:ea typeface="Inter"/>
              </a:rPr>
              <a:t>Conclusion</a:t>
            </a:r>
            <a:endParaRPr b="0" lang="en-IN" sz="43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Text 3"/>
          <p:cNvSpPr/>
          <p:nvPr/>
        </p:nvSpPr>
        <p:spPr>
          <a:xfrm>
            <a:off x="6652800" y="3259800"/>
            <a:ext cx="7143480" cy="106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r>
              <a:rPr b="1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VDAS Innovation:</a:t>
            </a: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 Using AI, computer vision, and machine learning, VDAS transforms vehicle damage assessments, overcoming traditional inefficiencies for enhanced accuracy and adaptability.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Text 4"/>
          <p:cNvSpPr/>
          <p:nvPr/>
        </p:nvSpPr>
        <p:spPr>
          <a:xfrm>
            <a:off x="6652800" y="4575960"/>
            <a:ext cx="7143480" cy="14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98"/>
              </a:lnSpc>
              <a:tabLst>
                <a:tab algn="l" pos="0"/>
              </a:tabLst>
            </a:pPr>
            <a:r>
              <a:rPr b="1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Real-Time Impact:</a:t>
            </a: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 VDAS enables immediate decision-making in crucial situations like insurance claims and resale evaluations, while its versatility integrates seamlessly across insurance and repair.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Shape 5"/>
          <p:cNvSpPr/>
          <p:nvPr/>
        </p:nvSpPr>
        <p:spPr>
          <a:xfrm>
            <a:off x="6319440" y="3009960"/>
            <a:ext cx="43560" cy="3236760"/>
          </a:xfrm>
          <a:prstGeom prst="rect">
            <a:avLst/>
          </a:prstGeom>
          <a:solidFill>
            <a:srgbClr val="2b0a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</TotalTime>
  <Application>LibreOffice/24.2.1.2$Windows_X86_64 LibreOffice_project/db4def46b0453cc22e2d0305797cf981b68ef5ac</Application>
  <AppVersion>15.0000</AppVersion>
  <Words>390</Words>
  <Paragraphs>60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2024-03-27T13:19:20Z</dcterms:created>
  <dc:creator>PptxGenJS</dc:creator>
  <dc:description/>
  <dc:language>en-IN</dc:language>
  <cp:lastModifiedBy/>
  <dcterms:modified xsi:type="dcterms:W3CDTF">2024-03-28T15:25:54Z</dcterms:modified>
  <cp:revision>5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Custom</vt:lpwstr>
  </property>
  <property fmtid="{D5CDD505-2E9C-101B-9397-08002B2CF9AE}" pid="4" name="Slides">
    <vt:i4>8</vt:i4>
  </property>
</Properties>
</file>